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Nunito"/>
      <p:regular r:id="rId19"/>
      <p:bold r:id="rId20"/>
      <p:italic r:id="rId21"/>
      <p:boldItalic r:id="rId22"/>
    </p:embeddedFont>
    <p:embeddedFont>
      <p:font typeface="Maven Pro"/>
      <p:regular r:id="rId23"/>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bold.fntdata"/><Relationship Id="rId11" Type="http://schemas.openxmlformats.org/officeDocument/2006/relationships/slide" Target="slides/slide6.xml"/><Relationship Id="rId22" Type="http://schemas.openxmlformats.org/officeDocument/2006/relationships/font" Target="fonts/Nunito-boldItalic.fntdata"/><Relationship Id="rId10" Type="http://schemas.openxmlformats.org/officeDocument/2006/relationships/slide" Target="slides/slide5.xml"/><Relationship Id="rId21" Type="http://schemas.openxmlformats.org/officeDocument/2006/relationships/font" Target="fonts/Nunito-italic.fntdata"/><Relationship Id="rId13" Type="http://schemas.openxmlformats.org/officeDocument/2006/relationships/slide" Target="slides/slide8.xml"/><Relationship Id="rId24" Type="http://schemas.openxmlformats.org/officeDocument/2006/relationships/font" Target="fonts/MavenPro-bold.fntdata"/><Relationship Id="rId12" Type="http://schemas.openxmlformats.org/officeDocument/2006/relationships/slide" Target="slides/slide7.xml"/><Relationship Id="rId23" Type="http://schemas.openxmlformats.org/officeDocument/2006/relationships/font" Target="fonts/MavenPr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Nunito-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9e7a219907_0_1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9e7a219907_0_1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9e7a219907_0_1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9e7a219907_0_1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9e7a219907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9e7a219907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9e7a219907_0_1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9e7a219907_0_1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9e7a219907_0_1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9e7a219907_0_1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9e7a219907_0_1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9e7a219907_0_1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9e7a219907_0_1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9e7a219907_0_1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Steam offers free access to Steam API, but it is rather complex and others have built their own sites and done a lot of groundwork, so instead we used:</a:t>
            </a:r>
            <a:endParaRPr/>
          </a:p>
          <a:p>
            <a:pPr indent="0" lvl="0" marL="0" rtl="0" algn="l">
              <a:spcBef>
                <a:spcPts val="0"/>
              </a:spcBef>
              <a:spcAft>
                <a:spcPts val="0"/>
              </a:spcAft>
              <a:buNone/>
            </a:pPr>
            <a:r>
              <a:rPr lang="en"/>
              <a:t>SteamSpy - sales per game / steam ID</a:t>
            </a:r>
            <a:endParaRPr/>
          </a:p>
          <a:p>
            <a:pPr indent="0" lvl="0" marL="0" rtl="0" algn="l">
              <a:spcBef>
                <a:spcPts val="0"/>
              </a:spcBef>
              <a:spcAft>
                <a:spcPts val="0"/>
              </a:spcAft>
              <a:buNone/>
            </a:pPr>
            <a:r>
              <a:rPr lang="en"/>
              <a:t>SteamDB - game ratings</a:t>
            </a:r>
            <a:endParaRPr/>
          </a:p>
          <a:p>
            <a:pPr indent="0" lvl="0" marL="0" rtl="0" algn="l">
              <a:spcBef>
                <a:spcPts val="0"/>
              </a:spcBef>
              <a:spcAft>
                <a:spcPts val="0"/>
              </a:spcAft>
              <a:buNone/>
            </a:pPr>
            <a:r>
              <a:rPr lang="en"/>
              <a:t>GameDB - games owned per country/state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Steam ID is a numeric ID assigned to everything on sale in the Steam storefront, makes it easy to join sales/ratings data from SteamDB/SteamSpy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9e7a219907_0_1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9e7a219907_0_1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Some sources (SteamDB) were easily read by Pandas and converted quickly/easily into a Dataframe</a:t>
            </a:r>
            <a:endParaRPr/>
          </a:p>
          <a:p>
            <a:pPr indent="-298450" lvl="0" marL="457200" rtl="0" algn="l">
              <a:spcBef>
                <a:spcPts val="0"/>
              </a:spcBef>
              <a:spcAft>
                <a:spcPts val="0"/>
              </a:spcAft>
              <a:buSzPts val="1100"/>
              <a:buChar char="●"/>
            </a:pPr>
            <a:r>
              <a:rPr lang="en"/>
              <a:t>Other sources (GameDB) heavily used JavaScript and dynamically displayed tables, making it difficult for Pandas/BeautifulSoup to read the live websites. We had to use BeautifulSoup with static (saved) copies of the websites, building code to navigate the tables. Adding to the complexity, Steam allows users to hide location data and game ownership data. This is passed to our sources via Steam API, and required us to build handling for instances where we not get returned valid data.</a:t>
            </a:r>
            <a:endParaRPr/>
          </a:p>
          <a:p>
            <a:pPr indent="-298450" lvl="0" marL="457200" rtl="0" algn="l">
              <a:spcBef>
                <a:spcPts val="0"/>
              </a:spcBef>
              <a:spcAft>
                <a:spcPts val="0"/>
              </a:spcAft>
              <a:buSzPts val="1100"/>
              <a:buChar char="●"/>
            </a:pPr>
            <a:r>
              <a:rPr lang="en"/>
              <a:t>State data was not included in the table, instead demarcated in the URL</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9e7a219907_0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9e7a219907_0_1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9e7a219907_0_1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9e7a219907_0_1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9e7a219907_0_1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9e7a219907_0_1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9e7a219907_0_1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9e7a219907_0_1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9e7a219907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9e7a219907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5.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9.png"/><Relationship Id="rId4" Type="http://schemas.openxmlformats.org/officeDocument/2006/relationships/image" Target="../media/image33.png"/><Relationship Id="rId5"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7.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0.png"/><Relationship Id="rId4"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5.png"/><Relationship Id="rId5" Type="http://schemas.openxmlformats.org/officeDocument/2006/relationships/image" Target="../media/image14.png"/><Relationship Id="rId6"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13.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3.png"/><Relationship Id="rId8"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image" Target="../media/image19.png"/><Relationship Id="rId7" Type="http://schemas.openxmlformats.org/officeDocument/2006/relationships/image" Target="../media/image21.png"/><Relationship Id="rId8"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5.png"/><Relationship Id="rId4" Type="http://schemas.openxmlformats.org/officeDocument/2006/relationships/image" Target="../media/image29.png"/><Relationship Id="rId5" Type="http://schemas.openxmlformats.org/officeDocument/2006/relationships/image" Target="../media/image34.png"/><Relationship Id="rId6"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27.png"/><Relationship Id="rId5"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3"/>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79" name="Google Shape;279;p1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2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2"/>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81" name="Google Shape;381;p22"/>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382" name="Google Shape;382;p22"/>
          <p:cNvPicPr preferRelativeResize="0"/>
          <p:nvPr/>
        </p:nvPicPr>
        <p:blipFill rotWithShape="1">
          <a:blip r:embed="rId4">
            <a:alphaModFix/>
          </a:blip>
          <a:srcRect b="0" l="0" r="0" t="11730"/>
          <a:stretch/>
        </p:blipFill>
        <p:spPr>
          <a:xfrm>
            <a:off x="1046350" y="1291150"/>
            <a:ext cx="6925027" cy="34383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2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3"/>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89" name="Google Shape;389;p23"/>
          <p:cNvPicPr preferRelativeResize="0"/>
          <p:nvPr/>
        </p:nvPicPr>
        <p:blipFill>
          <a:blip r:embed="rId3">
            <a:alphaModFix/>
          </a:blip>
          <a:stretch>
            <a:fillRect/>
          </a:stretch>
        </p:blipFill>
        <p:spPr>
          <a:xfrm>
            <a:off x="-35087" y="11952"/>
            <a:ext cx="9214174" cy="5182974"/>
          </a:xfrm>
          <a:prstGeom prst="rect">
            <a:avLst/>
          </a:prstGeom>
          <a:noFill/>
          <a:ln>
            <a:noFill/>
          </a:ln>
        </p:spPr>
      </p:pic>
      <p:pic>
        <p:nvPicPr>
          <p:cNvPr id="390" name="Google Shape;390;p23"/>
          <p:cNvPicPr preferRelativeResize="0"/>
          <p:nvPr/>
        </p:nvPicPr>
        <p:blipFill>
          <a:blip r:embed="rId4">
            <a:alphaModFix/>
          </a:blip>
          <a:stretch>
            <a:fillRect/>
          </a:stretch>
        </p:blipFill>
        <p:spPr>
          <a:xfrm>
            <a:off x="4725075" y="1510100"/>
            <a:ext cx="3816034" cy="1419575"/>
          </a:xfrm>
          <a:prstGeom prst="rect">
            <a:avLst/>
          </a:prstGeom>
          <a:noFill/>
          <a:ln>
            <a:noFill/>
          </a:ln>
        </p:spPr>
      </p:pic>
      <p:sp>
        <p:nvSpPr>
          <p:cNvPr id="391" name="Google Shape;391;p23"/>
          <p:cNvSpPr txBox="1"/>
          <p:nvPr/>
        </p:nvSpPr>
        <p:spPr>
          <a:xfrm>
            <a:off x="1143775" y="2063025"/>
            <a:ext cx="3705000" cy="17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392" name="Google Shape;392;p23"/>
          <p:cNvSpPr txBox="1"/>
          <p:nvPr/>
        </p:nvSpPr>
        <p:spPr>
          <a:xfrm>
            <a:off x="790875" y="1200038"/>
            <a:ext cx="3610200" cy="280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FFFFFF"/>
                </a:solidFill>
                <a:latin typeface="Nunito"/>
                <a:ea typeface="Nunito"/>
                <a:cs typeface="Nunito"/>
                <a:sym typeface="Nunito"/>
              </a:rPr>
              <a:t>We used JQuery to which makes our HTML manipulative.</a:t>
            </a:r>
            <a:endParaRPr sz="2000">
              <a:solidFill>
                <a:srgbClr val="FFFFFF"/>
              </a:solidFill>
              <a:latin typeface="Nunito"/>
              <a:ea typeface="Nunito"/>
              <a:cs typeface="Nunito"/>
              <a:sym typeface="Nunito"/>
            </a:endParaRPr>
          </a:p>
          <a:p>
            <a:pPr indent="0" lvl="0" marL="0" rtl="0" algn="l">
              <a:lnSpc>
                <a:spcPct val="115000"/>
              </a:lnSpc>
              <a:spcBef>
                <a:spcPts val="1600"/>
              </a:spcBef>
              <a:spcAft>
                <a:spcPts val="0"/>
              </a:spcAft>
              <a:buNone/>
            </a:pPr>
            <a:r>
              <a:rPr lang="en" sz="2000">
                <a:solidFill>
                  <a:srgbClr val="FFFFFF"/>
                </a:solidFill>
                <a:latin typeface="Nunito"/>
                <a:ea typeface="Nunito"/>
                <a:cs typeface="Nunito"/>
                <a:sym typeface="Nunito"/>
              </a:rPr>
              <a:t>We utilized the jQuery slideToggle()Method to create  interactive captions.</a:t>
            </a:r>
            <a:endParaRPr sz="2400">
              <a:highlight>
                <a:srgbClr val="FFFFFF"/>
              </a:highlight>
            </a:endParaRPr>
          </a:p>
          <a:p>
            <a:pPr indent="0" lvl="0" marL="0" rtl="0" algn="l">
              <a:lnSpc>
                <a:spcPct val="115000"/>
              </a:lnSpc>
              <a:spcBef>
                <a:spcPts val="1600"/>
              </a:spcBef>
              <a:spcAft>
                <a:spcPts val="1600"/>
              </a:spcAft>
              <a:buNone/>
            </a:pPr>
            <a:r>
              <a:t/>
            </a:r>
            <a:endParaRPr sz="2000">
              <a:solidFill>
                <a:srgbClr val="FFFFFF"/>
              </a:solidFill>
              <a:latin typeface="Nunito"/>
              <a:ea typeface="Nunito"/>
              <a:cs typeface="Nunito"/>
              <a:sym typeface="Nunito"/>
            </a:endParaRPr>
          </a:p>
        </p:txBody>
      </p:sp>
      <p:pic>
        <p:nvPicPr>
          <p:cNvPr id="393" name="Google Shape;393;p23"/>
          <p:cNvPicPr preferRelativeResize="0"/>
          <p:nvPr/>
        </p:nvPicPr>
        <p:blipFill rotWithShape="1">
          <a:blip r:embed="rId5">
            <a:alphaModFix/>
          </a:blip>
          <a:srcRect b="0" l="2316" r="34568" t="74446"/>
          <a:stretch/>
        </p:blipFill>
        <p:spPr>
          <a:xfrm>
            <a:off x="3938625" y="3585425"/>
            <a:ext cx="4764802" cy="10851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2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00" name="Google Shape;400;p24"/>
          <p:cNvPicPr preferRelativeResize="0"/>
          <p:nvPr/>
        </p:nvPicPr>
        <p:blipFill>
          <a:blip r:embed="rId3">
            <a:alphaModFix/>
          </a:blip>
          <a:stretch>
            <a:fillRect/>
          </a:stretch>
        </p:blipFill>
        <p:spPr>
          <a:xfrm>
            <a:off x="0" y="0"/>
            <a:ext cx="9144000" cy="5143500"/>
          </a:xfrm>
          <a:prstGeom prst="rect">
            <a:avLst/>
          </a:prstGeom>
          <a:noFill/>
          <a:ln>
            <a:noFill/>
          </a:ln>
        </p:spPr>
      </p:pic>
      <p:sp>
        <p:nvSpPr>
          <p:cNvPr id="401" name="Google Shape;401;p24"/>
          <p:cNvSpPr txBox="1"/>
          <p:nvPr/>
        </p:nvSpPr>
        <p:spPr>
          <a:xfrm>
            <a:off x="563825" y="1277250"/>
            <a:ext cx="8066100" cy="16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402" name="Google Shape;402;p24"/>
          <p:cNvSpPr txBox="1"/>
          <p:nvPr/>
        </p:nvSpPr>
        <p:spPr>
          <a:xfrm>
            <a:off x="644375" y="1254225"/>
            <a:ext cx="7813200" cy="36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403" name="Google Shape;403;p24"/>
          <p:cNvSpPr txBox="1"/>
          <p:nvPr/>
        </p:nvSpPr>
        <p:spPr>
          <a:xfrm>
            <a:off x="621350" y="1277250"/>
            <a:ext cx="7939500" cy="3682200"/>
          </a:xfrm>
          <a:prstGeom prst="rect">
            <a:avLst/>
          </a:prstGeom>
          <a:noFill/>
          <a:ln>
            <a:noFill/>
          </a:ln>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Clr>
                <a:srgbClr val="EFEFEF"/>
              </a:buClr>
              <a:buSzPts val="1400"/>
              <a:buFont typeface="Nunito"/>
              <a:buAutoNum type="arabicPeriod"/>
            </a:pPr>
            <a:r>
              <a:rPr lang="en">
                <a:solidFill>
                  <a:srgbClr val="EFEFEF"/>
                </a:solidFill>
                <a:latin typeface="Nunito"/>
                <a:ea typeface="Nunito"/>
                <a:cs typeface="Nunito"/>
                <a:sym typeface="Nunito"/>
              </a:rPr>
              <a:t>Scraping the data from dynamically-generated JavaScript tables.</a:t>
            </a:r>
            <a:endParaRPr>
              <a:solidFill>
                <a:srgbClr val="EFEFEF"/>
              </a:solidFill>
              <a:latin typeface="Nunito"/>
              <a:ea typeface="Nunito"/>
              <a:cs typeface="Nunito"/>
              <a:sym typeface="Nunito"/>
            </a:endParaRPr>
          </a:p>
          <a:p>
            <a:pPr indent="-317500" lvl="0" marL="457200" rtl="0" algn="l">
              <a:lnSpc>
                <a:spcPct val="200000"/>
              </a:lnSpc>
              <a:spcBef>
                <a:spcPts val="0"/>
              </a:spcBef>
              <a:spcAft>
                <a:spcPts val="0"/>
              </a:spcAft>
              <a:buClr>
                <a:srgbClr val="EFEFEF"/>
              </a:buClr>
              <a:buSzPts val="1400"/>
              <a:buFont typeface="Nunito"/>
              <a:buAutoNum type="arabicPeriod"/>
            </a:pPr>
            <a:r>
              <a:rPr lang="en">
                <a:solidFill>
                  <a:srgbClr val="EFEFEF"/>
                </a:solidFill>
                <a:latin typeface="Nunito"/>
                <a:ea typeface="Nunito"/>
                <a:cs typeface="Nunito"/>
                <a:sym typeface="Nunito"/>
              </a:rPr>
              <a:t>Getting the data into a SQL server database so we could create the Flask app.</a:t>
            </a:r>
            <a:endParaRPr>
              <a:solidFill>
                <a:srgbClr val="EFEFEF"/>
              </a:solidFill>
              <a:latin typeface="Nunito"/>
              <a:ea typeface="Nunito"/>
              <a:cs typeface="Nunito"/>
              <a:sym typeface="Nunito"/>
            </a:endParaRPr>
          </a:p>
          <a:p>
            <a:pPr indent="-317500" lvl="0" marL="457200" rtl="0" algn="l">
              <a:lnSpc>
                <a:spcPct val="200000"/>
              </a:lnSpc>
              <a:spcBef>
                <a:spcPts val="0"/>
              </a:spcBef>
              <a:spcAft>
                <a:spcPts val="0"/>
              </a:spcAft>
              <a:buClr>
                <a:srgbClr val="EFEFEF"/>
              </a:buClr>
              <a:buSzPts val="1400"/>
              <a:buFont typeface="Nunito"/>
              <a:buAutoNum type="arabicPeriod"/>
            </a:pPr>
            <a:r>
              <a:rPr lang="en">
                <a:solidFill>
                  <a:srgbClr val="EFEFEF"/>
                </a:solidFill>
                <a:latin typeface="Nunito"/>
                <a:ea typeface="Nunito"/>
                <a:cs typeface="Nunito"/>
                <a:sym typeface="Nunito"/>
              </a:rPr>
              <a:t>Displaying D3.js graphs on the same webpage without them superimposing on top of eachother.</a:t>
            </a:r>
            <a:endParaRPr>
              <a:solidFill>
                <a:srgbClr val="EFEFEF"/>
              </a:solidFill>
              <a:latin typeface="Nunito"/>
              <a:ea typeface="Nunito"/>
              <a:cs typeface="Nunito"/>
              <a:sym typeface="Nunito"/>
            </a:endParaRPr>
          </a:p>
          <a:p>
            <a:pPr indent="-317500" lvl="0" marL="457200" rtl="0" algn="l">
              <a:lnSpc>
                <a:spcPct val="200000"/>
              </a:lnSpc>
              <a:spcBef>
                <a:spcPts val="0"/>
              </a:spcBef>
              <a:spcAft>
                <a:spcPts val="0"/>
              </a:spcAft>
              <a:buClr>
                <a:srgbClr val="EFEFEF"/>
              </a:buClr>
              <a:buSzPts val="1400"/>
              <a:buFont typeface="Nunito"/>
              <a:buAutoNum type="arabicPeriod"/>
            </a:pPr>
            <a:r>
              <a:rPr lang="en">
                <a:solidFill>
                  <a:srgbClr val="EFEFEF"/>
                </a:solidFill>
                <a:latin typeface="Nunito"/>
                <a:ea typeface="Nunito"/>
                <a:cs typeface="Nunito"/>
                <a:sym typeface="Nunito"/>
              </a:rPr>
              <a:t>Converting the choropleth maps from JupyterNotebook to JS</a:t>
            </a:r>
            <a:endParaRPr>
              <a:solidFill>
                <a:srgbClr val="EFEFEF"/>
              </a:solidFill>
              <a:latin typeface="Nunito"/>
              <a:ea typeface="Nunito"/>
              <a:cs typeface="Nunito"/>
              <a:sym typeface="Nunito"/>
            </a:endParaRPr>
          </a:p>
          <a:p>
            <a:pPr indent="0" lvl="0" marL="0" rtl="0" algn="l">
              <a:lnSpc>
                <a:spcPct val="200000"/>
              </a:lnSpc>
              <a:spcBef>
                <a:spcPts val="0"/>
              </a:spcBef>
              <a:spcAft>
                <a:spcPts val="0"/>
              </a:spcAft>
              <a:buNone/>
            </a:pPr>
            <a:r>
              <a:rPr lang="en">
                <a:solidFill>
                  <a:srgbClr val="EFEFEF"/>
                </a:solidFill>
                <a:latin typeface="Nunito"/>
                <a:ea typeface="Nunito"/>
                <a:cs typeface="Nunito"/>
                <a:sym typeface="Nunito"/>
              </a:rPr>
              <a:t> </a:t>
            </a:r>
            <a:endParaRPr>
              <a:solidFill>
                <a:srgbClr val="EFEFEF"/>
              </a:solidFill>
              <a:latin typeface="Nunito"/>
              <a:ea typeface="Nunito"/>
              <a:cs typeface="Nunito"/>
              <a:sym typeface="Nunito"/>
            </a:endParaRPr>
          </a:p>
        </p:txBody>
      </p:sp>
      <p:pic>
        <p:nvPicPr>
          <p:cNvPr id="404" name="Google Shape;404;p24"/>
          <p:cNvPicPr preferRelativeResize="0"/>
          <p:nvPr/>
        </p:nvPicPr>
        <p:blipFill>
          <a:blip r:embed="rId4">
            <a:alphaModFix/>
          </a:blip>
          <a:stretch>
            <a:fillRect/>
          </a:stretch>
        </p:blipFill>
        <p:spPr>
          <a:xfrm>
            <a:off x="5991225" y="2699825"/>
            <a:ext cx="2052900" cy="2052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2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5"/>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11" name="Google Shape;411;p25"/>
          <p:cNvPicPr preferRelativeResize="0"/>
          <p:nvPr/>
        </p:nvPicPr>
        <p:blipFill>
          <a:blip r:embed="rId3">
            <a:alphaModFix/>
          </a:blip>
          <a:stretch>
            <a:fillRect/>
          </a:stretch>
        </p:blipFill>
        <p:spPr>
          <a:xfrm>
            <a:off x="0" y="-56825"/>
            <a:ext cx="9144000" cy="5200325"/>
          </a:xfrm>
          <a:prstGeom prst="rect">
            <a:avLst/>
          </a:prstGeom>
          <a:noFill/>
          <a:ln>
            <a:noFill/>
          </a:ln>
        </p:spPr>
      </p:pic>
      <p:sp>
        <p:nvSpPr>
          <p:cNvPr id="412" name="Google Shape;412;p25"/>
          <p:cNvSpPr txBox="1"/>
          <p:nvPr/>
        </p:nvSpPr>
        <p:spPr>
          <a:xfrm>
            <a:off x="708700" y="1208250"/>
            <a:ext cx="7398900" cy="3323400"/>
          </a:xfrm>
          <a:prstGeom prst="rect">
            <a:avLst/>
          </a:prstGeom>
          <a:noFill/>
          <a:ln>
            <a:noFill/>
          </a:ln>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Clr>
                <a:srgbClr val="EFEFEF"/>
              </a:buClr>
              <a:buSzPts val="1400"/>
              <a:buFont typeface="Nunito"/>
              <a:buAutoNum type="arabicPeriod"/>
            </a:pPr>
            <a:r>
              <a:rPr lang="en">
                <a:solidFill>
                  <a:srgbClr val="EFEFEF"/>
                </a:solidFill>
                <a:latin typeface="Nunito"/>
                <a:ea typeface="Nunito"/>
                <a:cs typeface="Nunito"/>
                <a:sym typeface="Nunito"/>
              </a:rPr>
              <a:t>Why is Steam not utilized in Japan and South Korea? Since Japan and South Korea are huge gaming markets, how could Steam be marketed better in Japan and South Korea? </a:t>
            </a:r>
            <a:endParaRPr>
              <a:solidFill>
                <a:srgbClr val="EFEFEF"/>
              </a:solidFill>
              <a:latin typeface="Nunito"/>
              <a:ea typeface="Nunito"/>
              <a:cs typeface="Nunito"/>
              <a:sym typeface="Nunito"/>
            </a:endParaRPr>
          </a:p>
          <a:p>
            <a:pPr indent="-317500" lvl="0" marL="457200" rtl="0" algn="l">
              <a:lnSpc>
                <a:spcPct val="200000"/>
              </a:lnSpc>
              <a:spcBef>
                <a:spcPts val="0"/>
              </a:spcBef>
              <a:spcAft>
                <a:spcPts val="0"/>
              </a:spcAft>
              <a:buClr>
                <a:srgbClr val="EFEFEF"/>
              </a:buClr>
              <a:buSzPts val="1400"/>
              <a:buFont typeface="Nunito"/>
              <a:buAutoNum type="arabicPeriod"/>
            </a:pPr>
            <a:r>
              <a:rPr lang="en">
                <a:solidFill>
                  <a:srgbClr val="EFEFEF"/>
                </a:solidFill>
                <a:latin typeface="Nunito"/>
                <a:ea typeface="Nunito"/>
                <a:cs typeface="Nunito"/>
                <a:sym typeface="Nunito"/>
              </a:rPr>
              <a:t>Is there a better way to compare sales to game ownerships?</a:t>
            </a:r>
            <a:endParaRPr>
              <a:solidFill>
                <a:srgbClr val="EFEFEF"/>
              </a:solidFill>
              <a:latin typeface="Nunito"/>
              <a:ea typeface="Nunito"/>
              <a:cs typeface="Nunito"/>
              <a:sym typeface="Nunito"/>
            </a:endParaRPr>
          </a:p>
          <a:p>
            <a:pPr indent="-317500" lvl="0" marL="457200" rtl="0" algn="l">
              <a:lnSpc>
                <a:spcPct val="200000"/>
              </a:lnSpc>
              <a:spcBef>
                <a:spcPts val="0"/>
              </a:spcBef>
              <a:spcAft>
                <a:spcPts val="0"/>
              </a:spcAft>
              <a:buClr>
                <a:srgbClr val="EFEFEF"/>
              </a:buClr>
              <a:buSzPts val="1400"/>
              <a:buFont typeface="Nunito"/>
              <a:buAutoNum type="arabicPeriod"/>
            </a:pPr>
            <a:r>
              <a:rPr lang="en">
                <a:solidFill>
                  <a:srgbClr val="EFEFEF"/>
                </a:solidFill>
                <a:latin typeface="Nunito"/>
                <a:ea typeface="Nunito"/>
                <a:cs typeface="Nunito"/>
                <a:sym typeface="Nunito"/>
              </a:rPr>
              <a:t>How does the Steam dataset compare to dataset from the Nintendo, Microsoft Xbox, and Sony Playstation especially in the markets who under</a:t>
            </a:r>
            <a:r>
              <a:rPr lang="en">
                <a:solidFill>
                  <a:srgbClr val="EFEFEF"/>
                </a:solidFill>
                <a:latin typeface="Nunito"/>
                <a:ea typeface="Nunito"/>
                <a:cs typeface="Nunito"/>
                <a:sym typeface="Nunito"/>
              </a:rPr>
              <a:t>utilize</a:t>
            </a:r>
            <a:r>
              <a:rPr lang="en">
                <a:solidFill>
                  <a:srgbClr val="EFEFEF"/>
                </a:solidFill>
                <a:latin typeface="Nunito"/>
                <a:ea typeface="Nunito"/>
                <a:cs typeface="Nunito"/>
                <a:sym typeface="Nunito"/>
              </a:rPr>
              <a:t> Steam?</a:t>
            </a:r>
            <a:endParaRPr>
              <a:solidFill>
                <a:srgbClr val="EFEFEF"/>
              </a:solidFill>
              <a:latin typeface="Nunito"/>
              <a:ea typeface="Nunito"/>
              <a:cs typeface="Nunito"/>
              <a:sym typeface="Nunito"/>
            </a:endParaRPr>
          </a:p>
          <a:p>
            <a:pPr indent="-317500" lvl="0" marL="457200" rtl="0" algn="l">
              <a:lnSpc>
                <a:spcPct val="200000"/>
              </a:lnSpc>
              <a:spcBef>
                <a:spcPts val="0"/>
              </a:spcBef>
              <a:spcAft>
                <a:spcPts val="0"/>
              </a:spcAft>
              <a:buClr>
                <a:srgbClr val="EFEFEF"/>
              </a:buClr>
              <a:buSzPts val="1400"/>
              <a:buFont typeface="Nunito"/>
              <a:buAutoNum type="arabicPeriod"/>
            </a:pPr>
            <a:r>
              <a:rPr lang="en">
                <a:solidFill>
                  <a:srgbClr val="EFEFEF"/>
                </a:solidFill>
                <a:latin typeface="Nunito"/>
                <a:ea typeface="Nunito"/>
                <a:cs typeface="Nunito"/>
                <a:sym typeface="Nunito"/>
              </a:rPr>
              <a:t>How does other countries compare lack of ownership due to computer resources?</a:t>
            </a:r>
            <a:endParaRPr>
              <a:solidFill>
                <a:srgbClr val="EFEFEF"/>
              </a:solidFill>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6" name="Google Shape;286;p1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5"/>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93" name="Google Shape;293;p15"/>
          <p:cNvPicPr preferRelativeResize="0"/>
          <p:nvPr/>
        </p:nvPicPr>
        <p:blipFill>
          <a:blip r:embed="rId3">
            <a:alphaModFix/>
          </a:blip>
          <a:stretch>
            <a:fillRect/>
          </a:stretch>
        </p:blipFill>
        <p:spPr>
          <a:xfrm>
            <a:off x="0" y="0"/>
            <a:ext cx="9144000" cy="5143503"/>
          </a:xfrm>
          <a:prstGeom prst="rect">
            <a:avLst/>
          </a:prstGeom>
          <a:noFill/>
          <a:ln>
            <a:noFill/>
          </a:ln>
        </p:spPr>
      </p:pic>
      <p:pic>
        <p:nvPicPr>
          <p:cNvPr id="294" name="Google Shape;294;p15"/>
          <p:cNvPicPr preferRelativeResize="0"/>
          <p:nvPr/>
        </p:nvPicPr>
        <p:blipFill>
          <a:blip r:embed="rId4">
            <a:alphaModFix/>
          </a:blip>
          <a:stretch>
            <a:fillRect/>
          </a:stretch>
        </p:blipFill>
        <p:spPr>
          <a:xfrm>
            <a:off x="4168475" y="598575"/>
            <a:ext cx="4365924" cy="2124750"/>
          </a:xfrm>
          <a:prstGeom prst="rect">
            <a:avLst/>
          </a:prstGeom>
          <a:noFill/>
          <a:ln>
            <a:noFill/>
          </a:ln>
        </p:spPr>
      </p:pic>
      <p:sp>
        <p:nvSpPr>
          <p:cNvPr id="295" name="Google Shape;295;p15"/>
          <p:cNvSpPr txBox="1"/>
          <p:nvPr/>
        </p:nvSpPr>
        <p:spPr>
          <a:xfrm>
            <a:off x="6308325" y="2697900"/>
            <a:ext cx="2434800" cy="244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FFFFFF"/>
                </a:solidFill>
              </a:rPr>
              <a:t>https://gamedb.online/</a:t>
            </a:r>
            <a:endParaRPr sz="1800">
              <a:solidFill>
                <a:srgbClr val="FFFFFF"/>
              </a:solidFill>
            </a:endParaRPr>
          </a:p>
        </p:txBody>
      </p:sp>
      <p:pic>
        <p:nvPicPr>
          <p:cNvPr id="296" name="Google Shape;296;p15"/>
          <p:cNvPicPr preferRelativeResize="0"/>
          <p:nvPr/>
        </p:nvPicPr>
        <p:blipFill>
          <a:blip r:embed="rId5">
            <a:alphaModFix/>
          </a:blip>
          <a:stretch>
            <a:fillRect/>
          </a:stretch>
        </p:blipFill>
        <p:spPr>
          <a:xfrm>
            <a:off x="802400" y="1335171"/>
            <a:ext cx="3046550" cy="2346850"/>
          </a:xfrm>
          <a:prstGeom prst="rect">
            <a:avLst/>
          </a:prstGeom>
          <a:noFill/>
          <a:ln>
            <a:noFill/>
          </a:ln>
        </p:spPr>
      </p:pic>
      <p:sp>
        <p:nvSpPr>
          <p:cNvPr id="297" name="Google Shape;297;p15"/>
          <p:cNvSpPr txBox="1"/>
          <p:nvPr/>
        </p:nvSpPr>
        <p:spPr>
          <a:xfrm>
            <a:off x="596450" y="3627825"/>
            <a:ext cx="2575200" cy="248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FFFFFF"/>
                </a:solidFill>
              </a:rPr>
              <a:t>https://steamdb.info/</a:t>
            </a:r>
            <a:endParaRPr sz="1800">
              <a:solidFill>
                <a:srgbClr val="FFFFFF"/>
              </a:solidFill>
            </a:endParaRPr>
          </a:p>
        </p:txBody>
      </p:sp>
      <p:pic>
        <p:nvPicPr>
          <p:cNvPr id="298" name="Google Shape;298;p15"/>
          <p:cNvPicPr preferRelativeResize="0"/>
          <p:nvPr/>
        </p:nvPicPr>
        <p:blipFill>
          <a:blip r:embed="rId6">
            <a:alphaModFix/>
          </a:blip>
          <a:stretch>
            <a:fillRect/>
          </a:stretch>
        </p:blipFill>
        <p:spPr>
          <a:xfrm>
            <a:off x="3087800" y="2210375"/>
            <a:ext cx="2822600" cy="1973900"/>
          </a:xfrm>
          <a:prstGeom prst="rect">
            <a:avLst/>
          </a:prstGeom>
          <a:noFill/>
          <a:ln>
            <a:noFill/>
          </a:ln>
        </p:spPr>
      </p:pic>
      <p:sp>
        <p:nvSpPr>
          <p:cNvPr id="299" name="Google Shape;299;p15"/>
          <p:cNvSpPr txBox="1"/>
          <p:nvPr/>
        </p:nvSpPr>
        <p:spPr>
          <a:xfrm>
            <a:off x="3489375" y="4184275"/>
            <a:ext cx="2575200" cy="244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FFFFFF"/>
                </a:solidFill>
              </a:rPr>
              <a:t>https://steamspy.com/</a:t>
            </a:r>
            <a:endParaRPr sz="18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1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6"/>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6" name="Google Shape;306;p16"/>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307" name="Google Shape;307;p16"/>
          <p:cNvPicPr preferRelativeResize="0"/>
          <p:nvPr/>
        </p:nvPicPr>
        <p:blipFill>
          <a:blip r:embed="rId4">
            <a:alphaModFix/>
          </a:blip>
          <a:stretch>
            <a:fillRect/>
          </a:stretch>
        </p:blipFill>
        <p:spPr>
          <a:xfrm>
            <a:off x="1303788" y="1545863"/>
            <a:ext cx="3152775" cy="619125"/>
          </a:xfrm>
          <a:prstGeom prst="rect">
            <a:avLst/>
          </a:prstGeom>
          <a:noFill/>
          <a:ln>
            <a:noFill/>
          </a:ln>
        </p:spPr>
      </p:pic>
      <p:sp>
        <p:nvSpPr>
          <p:cNvPr id="308" name="Google Shape;308;p16"/>
          <p:cNvSpPr txBox="1"/>
          <p:nvPr/>
        </p:nvSpPr>
        <p:spPr>
          <a:xfrm>
            <a:off x="2071525" y="1196075"/>
            <a:ext cx="2010900" cy="3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Nunito"/>
                <a:ea typeface="Nunito"/>
                <a:cs typeface="Nunito"/>
                <a:sym typeface="Nunito"/>
              </a:rPr>
              <a:t>Scraping SteamDB</a:t>
            </a:r>
            <a:endParaRPr>
              <a:solidFill>
                <a:srgbClr val="FFFFFF"/>
              </a:solidFill>
              <a:latin typeface="Nunito"/>
              <a:ea typeface="Nunito"/>
              <a:cs typeface="Nunito"/>
              <a:sym typeface="Nunito"/>
            </a:endParaRPr>
          </a:p>
        </p:txBody>
      </p:sp>
      <p:pic>
        <p:nvPicPr>
          <p:cNvPr id="309" name="Google Shape;309;p16"/>
          <p:cNvPicPr preferRelativeResize="0"/>
          <p:nvPr/>
        </p:nvPicPr>
        <p:blipFill>
          <a:blip r:embed="rId5">
            <a:alphaModFix/>
          </a:blip>
          <a:stretch>
            <a:fillRect/>
          </a:stretch>
        </p:blipFill>
        <p:spPr>
          <a:xfrm>
            <a:off x="4893300" y="1567100"/>
            <a:ext cx="3152775" cy="3387488"/>
          </a:xfrm>
          <a:prstGeom prst="rect">
            <a:avLst/>
          </a:prstGeom>
          <a:noFill/>
          <a:ln>
            <a:noFill/>
          </a:ln>
        </p:spPr>
      </p:pic>
      <p:sp>
        <p:nvSpPr>
          <p:cNvPr id="310" name="Google Shape;310;p16"/>
          <p:cNvSpPr txBox="1"/>
          <p:nvPr/>
        </p:nvSpPr>
        <p:spPr>
          <a:xfrm>
            <a:off x="5335475" y="1196075"/>
            <a:ext cx="2010900" cy="3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Nunito"/>
                <a:ea typeface="Nunito"/>
                <a:cs typeface="Nunito"/>
                <a:sym typeface="Nunito"/>
              </a:rPr>
              <a:t>Scraping GameDB</a:t>
            </a:r>
            <a:endParaRPr>
              <a:solidFill>
                <a:srgbClr val="FFFFFF"/>
              </a:solidFill>
              <a:latin typeface="Nunito"/>
              <a:ea typeface="Nunito"/>
              <a:cs typeface="Nunito"/>
              <a:sym typeface="Nunito"/>
            </a:endParaRPr>
          </a:p>
        </p:txBody>
      </p:sp>
      <p:pic>
        <p:nvPicPr>
          <p:cNvPr id="311" name="Google Shape;311;p16"/>
          <p:cNvPicPr preferRelativeResize="0"/>
          <p:nvPr/>
        </p:nvPicPr>
        <p:blipFill>
          <a:blip r:embed="rId6">
            <a:alphaModFix/>
          </a:blip>
          <a:stretch>
            <a:fillRect/>
          </a:stretch>
        </p:blipFill>
        <p:spPr>
          <a:xfrm>
            <a:off x="624975" y="2673048"/>
            <a:ext cx="3999025" cy="1175713"/>
          </a:xfrm>
          <a:prstGeom prst="rect">
            <a:avLst/>
          </a:prstGeom>
          <a:noFill/>
          <a:ln>
            <a:noFill/>
          </a:ln>
        </p:spPr>
      </p:pic>
      <p:sp>
        <p:nvSpPr>
          <p:cNvPr id="312" name="Google Shape;312;p16"/>
          <p:cNvSpPr txBox="1"/>
          <p:nvPr/>
        </p:nvSpPr>
        <p:spPr>
          <a:xfrm>
            <a:off x="743638" y="2286325"/>
            <a:ext cx="3761700" cy="3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Nunito"/>
                <a:ea typeface="Nunito"/>
                <a:cs typeface="Nunito"/>
                <a:sym typeface="Nunito"/>
              </a:rPr>
              <a:t>Handling when users mark their data private</a:t>
            </a:r>
            <a:endParaRPr>
              <a:solidFill>
                <a:srgbClr val="FFFFFF"/>
              </a:solidFill>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1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7"/>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9" name="Google Shape;319;p17"/>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320" name="Google Shape;320;p17"/>
          <p:cNvPicPr preferRelativeResize="0"/>
          <p:nvPr/>
        </p:nvPicPr>
        <p:blipFill rotWithShape="1">
          <a:blip r:embed="rId4">
            <a:alphaModFix/>
          </a:blip>
          <a:srcRect b="5779" l="16804" r="13900" t="17060"/>
          <a:stretch/>
        </p:blipFill>
        <p:spPr>
          <a:xfrm>
            <a:off x="4383700" y="378925"/>
            <a:ext cx="3873398" cy="2409699"/>
          </a:xfrm>
          <a:prstGeom prst="rect">
            <a:avLst/>
          </a:prstGeom>
          <a:noFill/>
          <a:ln>
            <a:noFill/>
          </a:ln>
        </p:spPr>
      </p:pic>
      <p:pic>
        <p:nvPicPr>
          <p:cNvPr id="321" name="Google Shape;321;p17"/>
          <p:cNvPicPr preferRelativeResize="0"/>
          <p:nvPr/>
        </p:nvPicPr>
        <p:blipFill rotWithShape="1">
          <a:blip r:embed="rId5">
            <a:alphaModFix/>
          </a:blip>
          <a:srcRect b="8082" l="9076" r="9806" t="15453"/>
          <a:stretch/>
        </p:blipFill>
        <p:spPr>
          <a:xfrm>
            <a:off x="428050" y="1501663"/>
            <a:ext cx="4221499" cy="2238424"/>
          </a:xfrm>
          <a:prstGeom prst="rect">
            <a:avLst/>
          </a:prstGeom>
          <a:noFill/>
          <a:ln>
            <a:noFill/>
          </a:ln>
        </p:spPr>
      </p:pic>
      <p:sp>
        <p:nvSpPr>
          <p:cNvPr id="322" name="Google Shape;322;p17"/>
          <p:cNvSpPr txBox="1"/>
          <p:nvPr/>
        </p:nvSpPr>
        <p:spPr>
          <a:xfrm>
            <a:off x="708700" y="3740075"/>
            <a:ext cx="17262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Nunito"/>
                <a:ea typeface="Nunito"/>
                <a:cs typeface="Nunito"/>
                <a:sym typeface="Nunito"/>
              </a:rPr>
              <a:t>Hosted on heroku</a:t>
            </a:r>
            <a:endParaRPr>
              <a:solidFill>
                <a:srgbClr val="FFFFFF"/>
              </a:solidFill>
              <a:latin typeface="Nunito"/>
              <a:ea typeface="Nunito"/>
              <a:cs typeface="Nunito"/>
              <a:sym typeface="Nunito"/>
            </a:endParaRPr>
          </a:p>
        </p:txBody>
      </p:sp>
      <p:pic>
        <p:nvPicPr>
          <p:cNvPr id="323" name="Google Shape;323;p17"/>
          <p:cNvPicPr preferRelativeResize="0"/>
          <p:nvPr/>
        </p:nvPicPr>
        <p:blipFill>
          <a:blip r:embed="rId6">
            <a:alphaModFix/>
          </a:blip>
          <a:stretch>
            <a:fillRect/>
          </a:stretch>
        </p:blipFill>
        <p:spPr>
          <a:xfrm>
            <a:off x="0" y="0"/>
            <a:ext cx="9059026" cy="5095700"/>
          </a:xfrm>
          <a:prstGeom prst="rect">
            <a:avLst/>
          </a:prstGeom>
          <a:noFill/>
          <a:ln>
            <a:noFill/>
          </a:ln>
        </p:spPr>
      </p:pic>
      <p:pic>
        <p:nvPicPr>
          <p:cNvPr id="324" name="Google Shape;324;p17"/>
          <p:cNvPicPr preferRelativeResize="0"/>
          <p:nvPr/>
        </p:nvPicPr>
        <p:blipFill>
          <a:blip r:embed="rId7">
            <a:alphaModFix/>
          </a:blip>
          <a:stretch>
            <a:fillRect/>
          </a:stretch>
        </p:blipFill>
        <p:spPr>
          <a:xfrm>
            <a:off x="0" y="48751"/>
            <a:ext cx="9143999" cy="5144245"/>
          </a:xfrm>
          <a:prstGeom prst="rect">
            <a:avLst/>
          </a:prstGeom>
          <a:noFill/>
          <a:ln>
            <a:noFill/>
          </a:ln>
        </p:spPr>
      </p:pic>
      <p:pic>
        <p:nvPicPr>
          <p:cNvPr id="325" name="Google Shape;325;p17"/>
          <p:cNvPicPr preferRelativeResize="0"/>
          <p:nvPr/>
        </p:nvPicPr>
        <p:blipFill>
          <a:blip r:embed="rId8">
            <a:alphaModFix/>
          </a:blip>
          <a:stretch>
            <a:fillRect/>
          </a:stretch>
        </p:blipFill>
        <p:spPr>
          <a:xfrm>
            <a:off x="7593350" y="378925"/>
            <a:ext cx="1465675" cy="1628537"/>
          </a:xfrm>
          <a:prstGeom prst="rect">
            <a:avLst/>
          </a:prstGeom>
          <a:noFill/>
          <a:ln>
            <a:noFill/>
          </a:ln>
        </p:spPr>
      </p:pic>
      <p:pic>
        <p:nvPicPr>
          <p:cNvPr id="326" name="Google Shape;326;p17"/>
          <p:cNvPicPr preferRelativeResize="0"/>
          <p:nvPr/>
        </p:nvPicPr>
        <p:blipFill>
          <a:blip r:embed="rId9">
            <a:alphaModFix/>
          </a:blip>
          <a:stretch>
            <a:fillRect/>
          </a:stretch>
        </p:blipFill>
        <p:spPr>
          <a:xfrm>
            <a:off x="7554372" y="1806612"/>
            <a:ext cx="1543632" cy="1628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1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8"/>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33" name="Google Shape;333;p18"/>
          <p:cNvPicPr preferRelativeResize="0"/>
          <p:nvPr/>
        </p:nvPicPr>
        <p:blipFill>
          <a:blip r:embed="rId3">
            <a:alphaModFix/>
          </a:blip>
          <a:stretch>
            <a:fillRect/>
          </a:stretch>
        </p:blipFill>
        <p:spPr>
          <a:xfrm>
            <a:off x="0" y="69025"/>
            <a:ext cx="9144000" cy="5143500"/>
          </a:xfrm>
          <a:prstGeom prst="rect">
            <a:avLst/>
          </a:prstGeom>
          <a:noFill/>
          <a:ln>
            <a:noFill/>
          </a:ln>
        </p:spPr>
      </p:pic>
      <p:pic>
        <p:nvPicPr>
          <p:cNvPr id="334" name="Google Shape;334;p18"/>
          <p:cNvPicPr preferRelativeResize="0"/>
          <p:nvPr/>
        </p:nvPicPr>
        <p:blipFill>
          <a:blip r:embed="rId4">
            <a:alphaModFix/>
          </a:blip>
          <a:stretch>
            <a:fillRect/>
          </a:stretch>
        </p:blipFill>
        <p:spPr>
          <a:xfrm>
            <a:off x="728004" y="1426850"/>
            <a:ext cx="2482350" cy="2692375"/>
          </a:xfrm>
          <a:prstGeom prst="rect">
            <a:avLst/>
          </a:prstGeom>
          <a:noFill/>
          <a:ln>
            <a:noFill/>
          </a:ln>
        </p:spPr>
      </p:pic>
      <p:pic>
        <p:nvPicPr>
          <p:cNvPr id="335" name="Google Shape;335;p18"/>
          <p:cNvPicPr preferRelativeResize="0"/>
          <p:nvPr/>
        </p:nvPicPr>
        <p:blipFill>
          <a:blip r:embed="rId5">
            <a:alphaModFix/>
          </a:blip>
          <a:stretch>
            <a:fillRect/>
          </a:stretch>
        </p:blipFill>
        <p:spPr>
          <a:xfrm>
            <a:off x="3320000" y="1426849"/>
            <a:ext cx="2745824" cy="2692375"/>
          </a:xfrm>
          <a:prstGeom prst="rect">
            <a:avLst/>
          </a:prstGeom>
          <a:noFill/>
          <a:ln>
            <a:noFill/>
          </a:ln>
        </p:spPr>
      </p:pic>
      <p:pic>
        <p:nvPicPr>
          <p:cNvPr id="336" name="Google Shape;336;p18"/>
          <p:cNvPicPr preferRelativeResize="0"/>
          <p:nvPr/>
        </p:nvPicPr>
        <p:blipFill>
          <a:blip r:embed="rId6">
            <a:alphaModFix/>
          </a:blip>
          <a:stretch>
            <a:fillRect/>
          </a:stretch>
        </p:blipFill>
        <p:spPr>
          <a:xfrm>
            <a:off x="6175475" y="1426850"/>
            <a:ext cx="2636049" cy="2692375"/>
          </a:xfrm>
          <a:prstGeom prst="rect">
            <a:avLst/>
          </a:prstGeom>
          <a:noFill/>
          <a:ln>
            <a:noFill/>
          </a:ln>
        </p:spPr>
      </p:pic>
      <p:sp>
        <p:nvSpPr>
          <p:cNvPr id="337" name="Google Shape;337;p18"/>
          <p:cNvSpPr txBox="1"/>
          <p:nvPr/>
        </p:nvSpPr>
        <p:spPr>
          <a:xfrm>
            <a:off x="747925" y="4280500"/>
            <a:ext cx="1864200" cy="2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FEFEF"/>
                </a:solidFill>
                <a:latin typeface="Nunito"/>
                <a:ea typeface="Nunito"/>
                <a:cs typeface="Nunito"/>
                <a:sym typeface="Nunito"/>
              </a:rPr>
              <a:t>Number of Players per State</a:t>
            </a:r>
            <a:endParaRPr>
              <a:solidFill>
                <a:srgbClr val="EFEFEF"/>
              </a:solidFill>
              <a:latin typeface="Nunito"/>
              <a:ea typeface="Nunito"/>
              <a:cs typeface="Nunito"/>
              <a:sym typeface="Nunito"/>
            </a:endParaRPr>
          </a:p>
        </p:txBody>
      </p:sp>
      <p:sp>
        <p:nvSpPr>
          <p:cNvPr id="338" name="Google Shape;338;p18"/>
          <p:cNvSpPr txBox="1"/>
          <p:nvPr/>
        </p:nvSpPr>
        <p:spPr>
          <a:xfrm>
            <a:off x="3478950" y="4280500"/>
            <a:ext cx="24279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FEFEF"/>
                </a:solidFill>
                <a:latin typeface="Nunito"/>
                <a:ea typeface="Nunito"/>
                <a:cs typeface="Nunito"/>
                <a:sym typeface="Nunito"/>
              </a:rPr>
              <a:t>Number of Players per Country</a:t>
            </a:r>
            <a:endParaRPr>
              <a:solidFill>
                <a:srgbClr val="EFEFEF"/>
              </a:solidFill>
              <a:latin typeface="Nunito"/>
              <a:ea typeface="Nunito"/>
              <a:cs typeface="Nunito"/>
              <a:sym typeface="Nunito"/>
            </a:endParaRPr>
          </a:p>
          <a:p>
            <a:pPr indent="0" lvl="0" marL="0" rtl="0" algn="l">
              <a:spcBef>
                <a:spcPts val="0"/>
              </a:spcBef>
              <a:spcAft>
                <a:spcPts val="0"/>
              </a:spcAft>
              <a:buNone/>
            </a:pPr>
            <a:r>
              <a:t/>
            </a:r>
            <a:endParaRPr>
              <a:solidFill>
                <a:srgbClr val="EFEFEF"/>
              </a:solidFill>
              <a:latin typeface="Nunito"/>
              <a:ea typeface="Nunito"/>
              <a:cs typeface="Nunito"/>
              <a:sym typeface="Nunito"/>
            </a:endParaRPr>
          </a:p>
        </p:txBody>
      </p:sp>
      <p:sp>
        <p:nvSpPr>
          <p:cNvPr id="339" name="Google Shape;339;p18"/>
          <p:cNvSpPr txBox="1"/>
          <p:nvPr/>
        </p:nvSpPr>
        <p:spPr>
          <a:xfrm>
            <a:off x="6175475" y="4280500"/>
            <a:ext cx="2427900" cy="2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FEFEF"/>
                </a:solidFill>
                <a:latin typeface="Nunito"/>
                <a:ea typeface="Nunito"/>
                <a:cs typeface="Nunito"/>
                <a:sym typeface="Nunito"/>
              </a:rPr>
              <a:t>Positive Rated Games for the most popular games</a:t>
            </a:r>
            <a:endParaRPr>
              <a:solidFill>
                <a:srgbClr val="EFEFEF"/>
              </a:solidFill>
              <a:latin typeface="Nunito"/>
              <a:ea typeface="Nunito"/>
              <a:cs typeface="Nunito"/>
              <a:sym typeface="Nunito"/>
            </a:endParaRPr>
          </a:p>
        </p:txBody>
      </p:sp>
      <p:pic>
        <p:nvPicPr>
          <p:cNvPr id="340" name="Google Shape;340;p18"/>
          <p:cNvPicPr preferRelativeResize="0"/>
          <p:nvPr/>
        </p:nvPicPr>
        <p:blipFill>
          <a:blip r:embed="rId7">
            <a:alphaModFix/>
          </a:blip>
          <a:stretch>
            <a:fillRect/>
          </a:stretch>
        </p:blipFill>
        <p:spPr>
          <a:xfrm>
            <a:off x="0" y="2249"/>
            <a:ext cx="9144000" cy="5138989"/>
          </a:xfrm>
          <a:prstGeom prst="rect">
            <a:avLst/>
          </a:prstGeom>
          <a:noFill/>
          <a:ln>
            <a:noFill/>
          </a:ln>
        </p:spPr>
      </p:pic>
      <p:pic>
        <p:nvPicPr>
          <p:cNvPr id="341" name="Google Shape;341;p18"/>
          <p:cNvPicPr preferRelativeResize="0"/>
          <p:nvPr/>
        </p:nvPicPr>
        <p:blipFill>
          <a:blip r:embed="rId8">
            <a:alphaModFix/>
          </a:blip>
          <a:stretch>
            <a:fillRect/>
          </a:stretch>
        </p:blipFill>
        <p:spPr>
          <a:xfrm>
            <a:off x="2545150" y="749975"/>
            <a:ext cx="476250" cy="438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1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9"/>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48" name="Google Shape;348;p19"/>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349" name="Google Shape;349;p19"/>
          <p:cNvPicPr preferRelativeResize="0"/>
          <p:nvPr/>
        </p:nvPicPr>
        <p:blipFill rotWithShape="1">
          <a:blip r:embed="rId4">
            <a:alphaModFix/>
          </a:blip>
          <a:srcRect b="5317" l="4300" r="1386" t="15556"/>
          <a:stretch/>
        </p:blipFill>
        <p:spPr>
          <a:xfrm>
            <a:off x="4667125" y="150725"/>
            <a:ext cx="4230499" cy="1996499"/>
          </a:xfrm>
          <a:prstGeom prst="rect">
            <a:avLst/>
          </a:prstGeom>
          <a:noFill/>
          <a:ln>
            <a:noFill/>
          </a:ln>
        </p:spPr>
      </p:pic>
      <p:pic>
        <p:nvPicPr>
          <p:cNvPr id="350" name="Google Shape;350;p19"/>
          <p:cNvPicPr preferRelativeResize="0"/>
          <p:nvPr/>
        </p:nvPicPr>
        <p:blipFill rotWithShape="1">
          <a:blip r:embed="rId5">
            <a:alphaModFix/>
          </a:blip>
          <a:srcRect b="61996" l="24600" r="56051" t="25035"/>
          <a:stretch/>
        </p:blipFill>
        <p:spPr>
          <a:xfrm>
            <a:off x="851075" y="2147225"/>
            <a:ext cx="2146200" cy="809101"/>
          </a:xfrm>
          <a:prstGeom prst="rect">
            <a:avLst/>
          </a:prstGeom>
          <a:noFill/>
          <a:ln>
            <a:noFill/>
          </a:ln>
        </p:spPr>
      </p:pic>
      <p:sp>
        <p:nvSpPr>
          <p:cNvPr id="351" name="Google Shape;351;p19"/>
          <p:cNvSpPr txBox="1"/>
          <p:nvPr/>
        </p:nvSpPr>
        <p:spPr>
          <a:xfrm>
            <a:off x="799275" y="1317325"/>
            <a:ext cx="3772800" cy="20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Nunito"/>
                <a:ea typeface="Nunito"/>
                <a:cs typeface="Nunito"/>
                <a:sym typeface="Nunito"/>
              </a:rPr>
              <a:t>First created the maps using Plotly in Jupyter Notebook as that was easiest to test and make adjustments</a:t>
            </a:r>
            <a:endParaRPr>
              <a:solidFill>
                <a:schemeClr val="lt1"/>
              </a:solidFill>
              <a:latin typeface="Nunito"/>
              <a:ea typeface="Nunito"/>
              <a:cs typeface="Nunito"/>
              <a:sym typeface="Nunito"/>
            </a:endParaRPr>
          </a:p>
          <a:p>
            <a:pPr indent="0" lvl="0" marL="0" rtl="0" algn="l">
              <a:spcBef>
                <a:spcPts val="0"/>
              </a:spcBef>
              <a:spcAft>
                <a:spcPts val="0"/>
              </a:spcAft>
              <a:buNone/>
            </a:pPr>
            <a:r>
              <a:t/>
            </a:r>
            <a:endParaRPr>
              <a:solidFill>
                <a:schemeClr val="lt1"/>
              </a:solidFill>
              <a:latin typeface="Nunito"/>
              <a:ea typeface="Nunito"/>
              <a:cs typeface="Nunito"/>
              <a:sym typeface="Nunito"/>
            </a:endParaRPr>
          </a:p>
          <a:p>
            <a:pPr indent="0" lvl="0" marL="0" rtl="0" algn="l">
              <a:spcBef>
                <a:spcPts val="0"/>
              </a:spcBef>
              <a:spcAft>
                <a:spcPts val="0"/>
              </a:spcAft>
              <a:buNone/>
            </a:pPr>
            <a:r>
              <a:t/>
            </a:r>
            <a:endParaRPr>
              <a:solidFill>
                <a:schemeClr val="lt1"/>
              </a:solidFill>
              <a:latin typeface="Nunito"/>
              <a:ea typeface="Nunito"/>
              <a:cs typeface="Nunito"/>
              <a:sym typeface="Nunito"/>
            </a:endParaRPr>
          </a:p>
          <a:p>
            <a:pPr indent="0" lvl="0" marL="0" rtl="0" algn="l">
              <a:spcBef>
                <a:spcPts val="0"/>
              </a:spcBef>
              <a:spcAft>
                <a:spcPts val="0"/>
              </a:spcAft>
              <a:buNone/>
            </a:pPr>
            <a:r>
              <a:t/>
            </a:r>
            <a:endParaRPr>
              <a:solidFill>
                <a:schemeClr val="lt1"/>
              </a:solidFill>
              <a:latin typeface="Nunito"/>
              <a:ea typeface="Nunito"/>
              <a:cs typeface="Nunito"/>
              <a:sym typeface="Nunito"/>
            </a:endParaRPr>
          </a:p>
          <a:p>
            <a:pPr indent="0" lvl="0" marL="0" rtl="0" algn="l">
              <a:spcBef>
                <a:spcPts val="0"/>
              </a:spcBef>
              <a:spcAft>
                <a:spcPts val="0"/>
              </a:spcAft>
              <a:buNone/>
            </a:pPr>
            <a:r>
              <a:t/>
            </a:r>
            <a:endParaRPr>
              <a:solidFill>
                <a:schemeClr val="lt1"/>
              </a:solidFill>
              <a:latin typeface="Nunito"/>
              <a:ea typeface="Nunito"/>
              <a:cs typeface="Nunito"/>
              <a:sym typeface="Nunito"/>
            </a:endParaRPr>
          </a:p>
          <a:p>
            <a:pPr indent="0" lvl="0" marL="0" rtl="0" algn="l">
              <a:spcBef>
                <a:spcPts val="0"/>
              </a:spcBef>
              <a:spcAft>
                <a:spcPts val="0"/>
              </a:spcAft>
              <a:buNone/>
            </a:pPr>
            <a:r>
              <a:t/>
            </a:r>
            <a:endParaRPr>
              <a:solidFill>
                <a:schemeClr val="lt1"/>
              </a:solidFill>
              <a:latin typeface="Nunito"/>
              <a:ea typeface="Nunito"/>
              <a:cs typeface="Nunito"/>
              <a:sym typeface="Nunito"/>
            </a:endParaRPr>
          </a:p>
          <a:p>
            <a:pPr indent="0" lvl="0" marL="0" rtl="0" algn="l">
              <a:spcBef>
                <a:spcPts val="0"/>
              </a:spcBef>
              <a:spcAft>
                <a:spcPts val="0"/>
              </a:spcAft>
              <a:buNone/>
            </a:pPr>
            <a:r>
              <a:rPr lang="en">
                <a:solidFill>
                  <a:schemeClr val="lt1"/>
                </a:solidFill>
                <a:latin typeface="Nunito"/>
                <a:ea typeface="Nunito"/>
                <a:cs typeface="Nunito"/>
                <a:sym typeface="Nunito"/>
              </a:rPr>
              <a:t>Then reworked in JavaScript to deploy on website - some differences between the two that had to be worked around</a:t>
            </a:r>
            <a:endParaRPr>
              <a:solidFill>
                <a:schemeClr val="lt1"/>
              </a:solidFill>
              <a:latin typeface="Nunito"/>
              <a:ea typeface="Nunito"/>
              <a:cs typeface="Nunito"/>
              <a:sym typeface="Nunito"/>
            </a:endParaRPr>
          </a:p>
          <a:p>
            <a:pPr indent="0" lvl="0" marL="0" rtl="0" algn="l">
              <a:spcBef>
                <a:spcPts val="0"/>
              </a:spcBef>
              <a:spcAft>
                <a:spcPts val="0"/>
              </a:spcAft>
              <a:buNone/>
            </a:pPr>
            <a:r>
              <a:t/>
            </a:r>
            <a:endParaRPr>
              <a:solidFill>
                <a:schemeClr val="lt1"/>
              </a:solidFill>
              <a:latin typeface="Nunito"/>
              <a:ea typeface="Nunito"/>
              <a:cs typeface="Nunito"/>
              <a:sym typeface="Nunito"/>
            </a:endParaRPr>
          </a:p>
          <a:p>
            <a:pPr indent="0" lvl="0" marL="0" rtl="0" algn="l">
              <a:spcBef>
                <a:spcPts val="0"/>
              </a:spcBef>
              <a:spcAft>
                <a:spcPts val="0"/>
              </a:spcAft>
              <a:buNone/>
            </a:pPr>
            <a:r>
              <a:rPr lang="en">
                <a:solidFill>
                  <a:schemeClr val="lt1"/>
                </a:solidFill>
                <a:latin typeface="Nunito"/>
                <a:ea typeface="Nunito"/>
                <a:cs typeface="Nunito"/>
                <a:sym typeface="Nunito"/>
              </a:rPr>
              <a:t>Interactive with mouseovers &amp; dragability</a:t>
            </a:r>
            <a:endParaRPr>
              <a:solidFill>
                <a:schemeClr val="lt1"/>
              </a:solidFill>
              <a:latin typeface="Nunito"/>
              <a:ea typeface="Nunito"/>
              <a:cs typeface="Nunito"/>
              <a:sym typeface="Nunito"/>
            </a:endParaRPr>
          </a:p>
          <a:p>
            <a:pPr indent="0" lvl="0" marL="0" rtl="0" algn="l">
              <a:spcBef>
                <a:spcPts val="0"/>
              </a:spcBef>
              <a:spcAft>
                <a:spcPts val="0"/>
              </a:spcAft>
              <a:buNone/>
            </a:pPr>
            <a:r>
              <a:t/>
            </a:r>
            <a:endParaRPr>
              <a:solidFill>
                <a:schemeClr val="lt1"/>
              </a:solidFill>
              <a:latin typeface="Nunito"/>
              <a:ea typeface="Nunito"/>
              <a:cs typeface="Nunito"/>
              <a:sym typeface="Nunito"/>
            </a:endParaRPr>
          </a:p>
          <a:p>
            <a:pPr indent="0" lvl="0" marL="0" rtl="0" algn="l">
              <a:spcBef>
                <a:spcPts val="0"/>
              </a:spcBef>
              <a:spcAft>
                <a:spcPts val="0"/>
              </a:spcAft>
              <a:buNone/>
            </a:pPr>
            <a:r>
              <a:rPr lang="en">
                <a:solidFill>
                  <a:schemeClr val="lt1"/>
                </a:solidFill>
                <a:latin typeface="Nunito"/>
                <a:ea typeface="Nunito"/>
                <a:cs typeface="Nunito"/>
                <a:sym typeface="Nunito"/>
              </a:rPr>
              <a:t>These maps show which areas both worldwide and in the US have the most steam games sold</a:t>
            </a:r>
            <a:endParaRPr>
              <a:solidFill>
                <a:schemeClr val="lt1"/>
              </a:solidFill>
              <a:latin typeface="Nunito"/>
              <a:ea typeface="Nunito"/>
              <a:cs typeface="Nunito"/>
              <a:sym typeface="Nunito"/>
            </a:endParaRPr>
          </a:p>
        </p:txBody>
      </p:sp>
      <p:pic>
        <p:nvPicPr>
          <p:cNvPr id="352" name="Google Shape;352;p19"/>
          <p:cNvPicPr preferRelativeResize="0"/>
          <p:nvPr/>
        </p:nvPicPr>
        <p:blipFill>
          <a:blip r:embed="rId6">
            <a:alphaModFix/>
          </a:blip>
          <a:stretch>
            <a:fillRect/>
          </a:stretch>
        </p:blipFill>
        <p:spPr>
          <a:xfrm>
            <a:off x="4572000" y="2571751"/>
            <a:ext cx="4572000" cy="1832198"/>
          </a:xfrm>
          <a:prstGeom prst="rect">
            <a:avLst/>
          </a:prstGeom>
          <a:noFill/>
          <a:ln>
            <a:noFill/>
          </a:ln>
        </p:spPr>
      </p:pic>
      <p:sp>
        <p:nvSpPr>
          <p:cNvPr id="353" name="Google Shape;353;p19"/>
          <p:cNvSpPr txBox="1"/>
          <p:nvPr/>
        </p:nvSpPr>
        <p:spPr>
          <a:xfrm>
            <a:off x="4667125" y="1829125"/>
            <a:ext cx="1724400" cy="2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Jupyter Version</a:t>
            </a:r>
            <a:endParaRPr>
              <a:latin typeface="Nunito"/>
              <a:ea typeface="Nunito"/>
              <a:cs typeface="Nunito"/>
              <a:sym typeface="Nunito"/>
            </a:endParaRPr>
          </a:p>
        </p:txBody>
      </p:sp>
      <p:sp>
        <p:nvSpPr>
          <p:cNvPr id="354" name="Google Shape;354;p19"/>
          <p:cNvSpPr txBox="1"/>
          <p:nvPr/>
        </p:nvSpPr>
        <p:spPr>
          <a:xfrm>
            <a:off x="4572000" y="4122850"/>
            <a:ext cx="1724400" cy="2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JS Version</a:t>
            </a:r>
            <a:endParaRPr>
              <a:latin typeface="Nunito"/>
              <a:ea typeface="Nunito"/>
              <a:cs typeface="Nunito"/>
              <a:sym typeface="Nunito"/>
            </a:endParaRPr>
          </a:p>
        </p:txBody>
      </p:sp>
      <p:sp>
        <p:nvSpPr>
          <p:cNvPr id="355" name="Google Shape;355;p19"/>
          <p:cNvSpPr txBox="1"/>
          <p:nvPr/>
        </p:nvSpPr>
        <p:spPr>
          <a:xfrm>
            <a:off x="851075" y="384850"/>
            <a:ext cx="23016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1"/>
                </a:solidFill>
                <a:latin typeface="Nunito"/>
                <a:ea typeface="Nunito"/>
                <a:cs typeface="Nunito"/>
                <a:sym typeface="Nunito"/>
              </a:rPr>
              <a:t>Choropleth</a:t>
            </a:r>
            <a:endParaRPr sz="2100">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2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0"/>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62" name="Google Shape;362;p20"/>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363" name="Google Shape;363;p20"/>
          <p:cNvPicPr preferRelativeResize="0"/>
          <p:nvPr/>
        </p:nvPicPr>
        <p:blipFill rotWithShape="1">
          <a:blip r:embed="rId4">
            <a:alphaModFix/>
          </a:blip>
          <a:srcRect b="2054" l="0" r="41941" t="18631"/>
          <a:stretch/>
        </p:blipFill>
        <p:spPr>
          <a:xfrm>
            <a:off x="5732825" y="244401"/>
            <a:ext cx="2925725" cy="2188901"/>
          </a:xfrm>
          <a:prstGeom prst="rect">
            <a:avLst/>
          </a:prstGeom>
          <a:noFill/>
          <a:ln>
            <a:noFill/>
          </a:ln>
        </p:spPr>
      </p:pic>
      <p:pic>
        <p:nvPicPr>
          <p:cNvPr id="364" name="Google Shape;364;p20"/>
          <p:cNvPicPr preferRelativeResize="0"/>
          <p:nvPr/>
        </p:nvPicPr>
        <p:blipFill rotWithShape="1">
          <a:blip r:embed="rId5">
            <a:alphaModFix/>
          </a:blip>
          <a:srcRect b="2871" l="3618" r="45560" t="18014"/>
          <a:stretch/>
        </p:blipFill>
        <p:spPr>
          <a:xfrm>
            <a:off x="5881412" y="2641250"/>
            <a:ext cx="2628552" cy="2301650"/>
          </a:xfrm>
          <a:prstGeom prst="rect">
            <a:avLst/>
          </a:prstGeom>
          <a:noFill/>
          <a:ln>
            <a:noFill/>
          </a:ln>
        </p:spPr>
      </p:pic>
      <p:sp>
        <p:nvSpPr>
          <p:cNvPr id="365" name="Google Shape;365;p20"/>
          <p:cNvSpPr txBox="1"/>
          <p:nvPr/>
        </p:nvSpPr>
        <p:spPr>
          <a:xfrm>
            <a:off x="623025" y="1241175"/>
            <a:ext cx="5258400" cy="3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Nunito"/>
                <a:ea typeface="Nunito"/>
                <a:cs typeface="Nunito"/>
                <a:sym typeface="Nunito"/>
              </a:rPr>
              <a:t>With the data scraped from GameDB, we made graphs comparing number of games owned on steam between different countries and U.S. States.</a:t>
            </a:r>
            <a:endParaRPr>
              <a:solidFill>
                <a:srgbClr val="FFFFFF"/>
              </a:solidFill>
              <a:latin typeface="Nunito"/>
              <a:ea typeface="Nunito"/>
              <a:cs typeface="Nunito"/>
              <a:sym typeface="Nunito"/>
            </a:endParaRPr>
          </a:p>
          <a:p>
            <a:pPr indent="0" lvl="0" marL="0" rtl="0" algn="l">
              <a:spcBef>
                <a:spcPts val="0"/>
              </a:spcBef>
              <a:spcAft>
                <a:spcPts val="0"/>
              </a:spcAft>
              <a:buNone/>
            </a:pPr>
            <a:r>
              <a:t/>
            </a:r>
            <a:endParaRPr>
              <a:solidFill>
                <a:srgbClr val="FFFFFF"/>
              </a:solidFill>
              <a:latin typeface="Nunito"/>
              <a:ea typeface="Nunito"/>
              <a:cs typeface="Nunito"/>
              <a:sym typeface="Nunito"/>
            </a:endParaRPr>
          </a:p>
          <a:p>
            <a:pPr indent="0" lvl="0" marL="0" rtl="0" algn="l">
              <a:spcBef>
                <a:spcPts val="0"/>
              </a:spcBef>
              <a:spcAft>
                <a:spcPts val="0"/>
              </a:spcAft>
              <a:buNone/>
            </a:pPr>
            <a:r>
              <a:rPr lang="en">
                <a:solidFill>
                  <a:srgbClr val="FFFFFF"/>
                </a:solidFill>
                <a:latin typeface="Nunito"/>
                <a:ea typeface="Nunito"/>
                <a:cs typeface="Nunito"/>
                <a:sym typeface="Nunito"/>
              </a:rPr>
              <a:t>The graphs showed that globally the United States had the highest game ownership and California had the most game ownership within the U.S.</a:t>
            </a:r>
            <a:endParaRPr>
              <a:solidFill>
                <a:srgbClr val="FFFFFF"/>
              </a:solidFill>
              <a:latin typeface="Nunito"/>
              <a:ea typeface="Nunito"/>
              <a:cs typeface="Nunito"/>
              <a:sym typeface="Nunito"/>
            </a:endParaRPr>
          </a:p>
          <a:p>
            <a:pPr indent="0" lvl="0" marL="0" rtl="0" algn="l">
              <a:spcBef>
                <a:spcPts val="0"/>
              </a:spcBef>
              <a:spcAft>
                <a:spcPts val="0"/>
              </a:spcAft>
              <a:buNone/>
            </a:pPr>
            <a:r>
              <a:t/>
            </a:r>
            <a:endParaRPr>
              <a:solidFill>
                <a:srgbClr val="FFFFFF"/>
              </a:solidFill>
              <a:latin typeface="Nunito"/>
              <a:ea typeface="Nunito"/>
              <a:cs typeface="Nunito"/>
              <a:sym typeface="Nunito"/>
            </a:endParaRPr>
          </a:p>
          <a:p>
            <a:pPr indent="0" lvl="0" marL="0" rtl="0" algn="l">
              <a:spcBef>
                <a:spcPts val="0"/>
              </a:spcBef>
              <a:spcAft>
                <a:spcPts val="0"/>
              </a:spcAft>
              <a:buNone/>
            </a:pPr>
            <a:r>
              <a:rPr lang="en">
                <a:solidFill>
                  <a:srgbClr val="FFFFFF"/>
                </a:solidFill>
                <a:latin typeface="Nunito"/>
                <a:ea typeface="Nunito"/>
                <a:cs typeface="Nunito"/>
                <a:sym typeface="Nunito"/>
              </a:rPr>
              <a:t>We used D3.js to add a transform animation to the graphs and used tooltips so when each data point is pressed it displays the number of games owned. </a:t>
            </a:r>
            <a:endParaRPr>
              <a:solidFill>
                <a:srgbClr val="FFFFFF"/>
              </a:solidFill>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1"/>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72" name="Google Shape;372;p21"/>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373" name="Google Shape;373;p21"/>
          <p:cNvPicPr preferRelativeResize="0"/>
          <p:nvPr/>
        </p:nvPicPr>
        <p:blipFill>
          <a:blip r:embed="rId4">
            <a:alphaModFix/>
          </a:blip>
          <a:stretch>
            <a:fillRect/>
          </a:stretch>
        </p:blipFill>
        <p:spPr>
          <a:xfrm>
            <a:off x="1303799" y="1284225"/>
            <a:ext cx="4622149" cy="2035175"/>
          </a:xfrm>
          <a:prstGeom prst="rect">
            <a:avLst/>
          </a:prstGeom>
          <a:noFill/>
          <a:ln>
            <a:noFill/>
          </a:ln>
        </p:spPr>
      </p:pic>
      <p:sp>
        <p:nvSpPr>
          <p:cNvPr id="374" name="Google Shape;374;p21"/>
          <p:cNvSpPr txBox="1"/>
          <p:nvPr/>
        </p:nvSpPr>
        <p:spPr>
          <a:xfrm>
            <a:off x="713400" y="3590100"/>
            <a:ext cx="7306800" cy="6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FEFEF"/>
                </a:solidFill>
                <a:latin typeface="Nunito"/>
                <a:ea typeface="Nunito"/>
                <a:cs typeface="Nunito"/>
                <a:sym typeface="Nunito"/>
              </a:rPr>
              <a:t>This is a scatter plot of metascore(rating of the games) and the number of players. As one could see, there is not any real correlation with the data. The data was from scraped from our ETL Project from SteamDB and SteamSpy. Using JS, we also used a transform to animate each data point to come onto the graph.</a:t>
            </a:r>
            <a:endParaRPr>
              <a:solidFill>
                <a:srgbClr val="EFEFEF"/>
              </a:solidFill>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